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3" r:id="rId5"/>
    <p:sldId id="266" r:id="rId6"/>
    <p:sldId id="267" r:id="rId7"/>
    <p:sldId id="271" r:id="rId8"/>
    <p:sldId id="270" r:id="rId9"/>
    <p:sldId id="272" r:id="rId10"/>
    <p:sldId id="268" r:id="rId11"/>
    <p:sldId id="269" r:id="rId12"/>
    <p:sldId id="258" r:id="rId13"/>
    <p:sldId id="259" r:id="rId14"/>
    <p:sldId id="260" r:id="rId15"/>
    <p:sldId id="261" r:id="rId16"/>
    <p:sldId id="262" r:id="rId17"/>
  </p:sldIdLst>
  <p:sldSz cx="9144000" cy="5143500" type="screen16x9"/>
  <p:notesSz cx="6858000" cy="9144000"/>
  <p:embeddedFontLst>
    <p:embeddedFont>
      <p:font typeface="Old Standard TT" panose="020B060402020202020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zN6rmXvMDk/OZTIzRgtLLtrKZ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a145cdd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a145cdd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930"/>
              <a:buNone/>
            </a:pPr>
            <a:r>
              <a:rPr lang="en" sz="4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Low Water Conditions Affect Cold Tolerance In Pinyon Pine Resistant To Drought </a:t>
            </a:r>
            <a:endParaRPr sz="4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0" y="2863850"/>
            <a:ext cx="914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Benjamin M Ryan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CE53-3887-4D43-9EA8-E046407C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5245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eath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occur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drought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just a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freezing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event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saplings </a:t>
            </a:r>
            <a:b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F73E-6D19-76B5-1C52-7CE552DA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xtent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which 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 </a:t>
            </a:r>
            <a:r>
              <a:rPr lang="en-US" sz="360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resistance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affects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range of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tolerance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</a:t>
            </a:r>
            <a:br>
              <a:rPr lang="en-US" sz="3600" b="0" i="0" u="sng" strike="noStrike" cap="none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4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75" y="480025"/>
            <a:ext cx="9144000" cy="4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5194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en" sz="5194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</a:t>
            </a:r>
            <a:r>
              <a:rPr lang="en" sz="5194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 resistant</a:t>
            </a:r>
            <a:r>
              <a:rPr lang="en" sz="5194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trees will be </a:t>
            </a:r>
            <a:r>
              <a:rPr lang="en" sz="5194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tolerant to cold.</a:t>
            </a:r>
            <a:endParaRPr sz="5194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72"/>
              <a:buFont typeface="Arial"/>
              <a:buNone/>
            </a:pPr>
            <a:r>
              <a:rPr lang="en" sz="435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outcome due to possibility of a trade off for drought resistance and cold tolerance. </a:t>
            </a:r>
            <a:endParaRPr lang="en-US" sz="435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lang="en-US" sz="5194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5194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</a:t>
            </a:r>
            <a:r>
              <a:rPr lang="en" sz="5194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</a:t>
            </a:r>
            <a:r>
              <a:rPr lang="en" sz="5194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drought resistant</a:t>
            </a:r>
            <a:r>
              <a:rPr lang="en" sz="5194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trees will be </a:t>
            </a:r>
            <a:r>
              <a:rPr lang="en" sz="5194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tolerant to cold.</a:t>
            </a:r>
            <a:endParaRPr sz="5194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374"/>
              <a:buFont typeface="Arial"/>
              <a:buNone/>
            </a:pPr>
            <a:r>
              <a:rPr lang="en" sz="417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due to drought and cold having similar physical effects, meaning there may be some overlap for drought and cold resistance.</a:t>
            </a:r>
            <a:endParaRPr sz="417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8435"/>
              <a:buFont typeface="Arial"/>
              <a:buNone/>
            </a:pPr>
            <a:endParaRPr sz="27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2490"/>
              <a:buFont typeface="Arial"/>
              <a:buNone/>
            </a:pPr>
            <a:endParaRPr sz="376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5559"/>
              <a:buFont typeface="Arial"/>
              <a:buNone/>
            </a:pPr>
            <a:endParaRPr sz="87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0" y="70450"/>
            <a:ext cx="9144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988"/>
              <a:buNone/>
            </a:pPr>
            <a:r>
              <a:rPr lang="en" sz="3011" b="1" u="sng">
                <a:latin typeface="Times New Roman"/>
                <a:ea typeface="Times New Roman"/>
                <a:cs typeface="Times New Roman"/>
                <a:sym typeface="Times New Roman"/>
              </a:rPr>
              <a:t>Hypotheses</a:t>
            </a:r>
            <a:r>
              <a:rPr lang="en" u="sng"/>
              <a:t> </a:t>
            </a:r>
            <a:endParaRPr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65000">
              <a:srgbClr val="A7C2F1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0" y="-80275"/>
            <a:ext cx="9144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sng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Experimental Design </a:t>
            </a:r>
            <a:endParaRPr sz="1900" b="1" i="0" u="sng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222738" y="193638"/>
            <a:ext cx="861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Pinyon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see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 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were selected </a:t>
            </a: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" sz="19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unset crater common gardens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that have been</a:t>
            </a:r>
            <a:r>
              <a:rPr lang="en" sz="19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identified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either be </a:t>
            </a: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 resistant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9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 susceptible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0" y="4145075"/>
            <a:ext cx="8688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511402" y="3610663"/>
            <a:ext cx="8929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 dirty="0">
                <a:latin typeface="Times New Roman"/>
                <a:ea typeface="Times New Roman"/>
                <a:cs typeface="Times New Roman"/>
                <a:sym typeface="Times New Roman"/>
              </a:rPr>
              <a:t>Each</a:t>
            </a:r>
            <a:r>
              <a:rPr lang="en" sz="1900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9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group</a:t>
            </a:r>
            <a:r>
              <a:rPr lang="en" sz="1900" dirty="0">
                <a:latin typeface="Times New Roman"/>
                <a:ea typeface="Times New Roman"/>
                <a:cs typeface="Times New Roman"/>
                <a:sym typeface="Times New Roman"/>
              </a:rPr>
              <a:t> was placed in a </a:t>
            </a:r>
            <a:r>
              <a:rPr lang="en" sz="1900" b="1" u="sng" dirty="0">
                <a:latin typeface="Times New Roman"/>
                <a:ea typeface="Times New Roman"/>
                <a:cs typeface="Times New Roman"/>
                <a:sym typeface="Times New Roman"/>
              </a:rPr>
              <a:t>freezer</a:t>
            </a:r>
            <a:r>
              <a:rPr lang="en" sz="1900" dirty="0">
                <a:latin typeface="Times New Roman"/>
                <a:ea typeface="Times New Roman"/>
                <a:cs typeface="Times New Roman"/>
                <a:sym typeface="Times New Roman"/>
              </a:rPr>
              <a:t> then </a:t>
            </a:r>
            <a:r>
              <a:rPr lang="en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en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electrolyte leakage (EL)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</a:t>
            </a:r>
            <a:r>
              <a:rPr lang="en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quantifies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amount of </a:t>
            </a:r>
            <a:r>
              <a:rPr lang="en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damage from freezing</a:t>
            </a: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8" y="1184485"/>
            <a:ext cx="4360251" cy="298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indoor, floor, blue&#10;&#10;Description automatically generated">
            <a:extLst>
              <a:ext uri="{FF2B5EF4-FFF2-40B4-BE49-F238E27FC236}">
                <a16:creationId xmlns:a16="http://schemas.microsoft.com/office/drawing/2014/main" id="{E0A9A25A-BAE7-A12F-7855-8EC2A0178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832" y="1258487"/>
            <a:ext cx="2109440" cy="2812586"/>
          </a:xfrm>
          <a:prstGeom prst="rect">
            <a:avLst/>
          </a:prstGeom>
        </p:spPr>
      </p:pic>
      <p:pic>
        <p:nvPicPr>
          <p:cNvPr id="9" name="Picture 8" descr="A picture containing plant, fresh, sale, several&#10;&#10;Description automatically generated">
            <a:extLst>
              <a:ext uri="{FF2B5EF4-FFF2-40B4-BE49-F238E27FC236}">
                <a16:creationId xmlns:a16="http://schemas.microsoft.com/office/drawing/2014/main" id="{655E80F7-49C8-4516-9EE9-B93235606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023" y="1271790"/>
            <a:ext cx="2109440" cy="2812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a145cdd86_0_0"/>
          <p:cNvSpPr txBox="1"/>
          <p:nvPr/>
        </p:nvSpPr>
        <p:spPr>
          <a:xfrm>
            <a:off x="28200" y="704625"/>
            <a:ext cx="91440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4" name="Google Shape;84;g1fa145cdd86_0_0"/>
          <p:cNvSpPr txBox="1">
            <a:spLocks noGrp="1"/>
          </p:cNvSpPr>
          <p:nvPr>
            <p:ph type="title"/>
          </p:nvPr>
        </p:nvSpPr>
        <p:spPr>
          <a:xfrm>
            <a:off x="-208125" y="0"/>
            <a:ext cx="91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Times New Roman"/>
                <a:ea typeface="Times New Roman"/>
                <a:cs typeface="Times New Roman"/>
                <a:sym typeface="Times New Roman"/>
              </a:rPr>
              <a:t>Results 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9F26F2-260B-B7A3-0878-84C7E32F3234}"/>
              </a:ext>
            </a:extLst>
          </p:cNvPr>
          <p:cNvGrpSpPr/>
          <p:nvPr/>
        </p:nvGrpSpPr>
        <p:grpSpPr>
          <a:xfrm>
            <a:off x="512082" y="-1"/>
            <a:ext cx="8119835" cy="5143501"/>
            <a:chOff x="520320" y="0"/>
            <a:chExt cx="8119835" cy="5143501"/>
          </a:xfrm>
        </p:grpSpPr>
        <p:pic>
          <p:nvPicPr>
            <p:cNvPr id="85" name="Google Shape;85;g1fa145cdd86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320" y="0"/>
              <a:ext cx="8119835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D2A0CB-7875-E414-A6EB-5CE00D2B9965}"/>
                </a:ext>
              </a:extLst>
            </p:cNvPr>
            <p:cNvSpPr txBox="1"/>
            <p:nvPr/>
          </p:nvSpPr>
          <p:spPr>
            <a:xfrm>
              <a:off x="4372113" y="4662256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** P = 0.004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65BAC6-D190-099B-464B-9F6B8E870EAB}"/>
              </a:ext>
            </a:extLst>
          </p:cNvPr>
          <p:cNvCxnSpPr>
            <a:cxnSpLocks/>
          </p:cNvCxnSpPr>
          <p:nvPr/>
        </p:nvCxnSpPr>
        <p:spPr>
          <a:xfrm>
            <a:off x="4206279" y="4970033"/>
            <a:ext cx="194713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DF6E83-AE5A-B75B-DF41-A7B54CD07C94}"/>
              </a:ext>
            </a:extLst>
          </p:cNvPr>
          <p:cNvCxnSpPr/>
          <p:nvPr/>
        </p:nvCxnSpPr>
        <p:spPr>
          <a:xfrm flipH="1">
            <a:off x="3657599" y="4970033"/>
            <a:ext cx="20009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74B7F2-9DC7-0BDE-5497-4F2D5607E485}"/>
              </a:ext>
            </a:extLst>
          </p:cNvPr>
          <p:cNvCxnSpPr>
            <a:cxnSpLocks/>
          </p:cNvCxnSpPr>
          <p:nvPr/>
        </p:nvCxnSpPr>
        <p:spPr>
          <a:xfrm flipV="1">
            <a:off x="4943521" y="946673"/>
            <a:ext cx="0" cy="344587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1928500" y="0"/>
            <a:ext cx="5074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30" b="1" u="sng">
                <a:latin typeface="Times New Roman"/>
                <a:ea typeface="Times New Roman"/>
                <a:cs typeface="Times New Roman"/>
                <a:sym typeface="Times New Roman"/>
              </a:rPr>
              <a:t>Implications</a:t>
            </a:r>
            <a:r>
              <a:rPr lang="en" sz="293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93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051600" y="1688275"/>
            <a:ext cx="41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0" y="378350"/>
            <a:ext cx="9144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show </a:t>
            </a:r>
            <a:r>
              <a:rPr lang="en" sz="27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 res</a:t>
            </a: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istant</a:t>
            </a:r>
            <a:r>
              <a:rPr lang="en"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trees</a:t>
            </a: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statistically </a:t>
            </a:r>
            <a:r>
              <a:rPr lang="en" sz="27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cold tolerant</a:t>
            </a:r>
            <a:r>
              <a:rPr lang="en"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600"/>
              <a:buFont typeface="Times New Roman"/>
              <a:buChar char="●"/>
            </a:pP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</a:t>
            </a: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is </a:t>
            </a: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</a:t>
            </a:r>
            <a:r>
              <a:rPr lang="en" sz="2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determine</a:t>
            </a: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significance </a:t>
            </a:r>
            <a:r>
              <a:rPr lang="en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interaction </a:t>
            </a:r>
            <a:r>
              <a:rPr lang="en" sz="2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drought treatment</a:t>
            </a:r>
            <a:r>
              <a:rPr lang="en" sz="26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</a:t>
            </a:r>
            <a:endParaRPr sz="26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8D2E-9E28-8A9B-DEF6-685C5B49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4" y="0"/>
            <a:ext cx="8520600" cy="8418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154FD-58ED-47A7-CCED-F7432FC1B870}"/>
              </a:ext>
            </a:extLst>
          </p:cNvPr>
          <p:cNvSpPr txBox="1"/>
          <p:nvPr/>
        </p:nvSpPr>
        <p:spPr>
          <a:xfrm>
            <a:off x="75304" y="4239637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Dr. Amy Whipple and my peers in the Pinyon Pine Research Lab </a:t>
            </a:r>
          </a:p>
        </p:txBody>
      </p:sp>
      <p:pic>
        <p:nvPicPr>
          <p:cNvPr id="2050" name="Picture 2" descr="Opportunity Grants — New York Space Grant Consortium">
            <a:extLst>
              <a:ext uri="{FF2B5EF4-FFF2-40B4-BE49-F238E27FC236}">
                <a16:creationId xmlns:a16="http://schemas.microsoft.com/office/drawing/2014/main" id="{149FF192-E206-AE52-3887-0E19B2B3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6" y="1409855"/>
            <a:ext cx="3415812" cy="24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in Welcome Page - NAU NASA Space Grant">
            <a:extLst>
              <a:ext uri="{FF2B5EF4-FFF2-40B4-BE49-F238E27FC236}">
                <a16:creationId xmlns:a16="http://schemas.microsoft.com/office/drawing/2014/main" id="{D3A8443F-9AE3-F4A8-43E1-142EE598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06" y="1409855"/>
            <a:ext cx="1714500" cy="24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iversity Marks | Visual Identity Guide">
            <a:extLst>
              <a:ext uri="{FF2B5EF4-FFF2-40B4-BE49-F238E27FC236}">
                <a16:creationId xmlns:a16="http://schemas.microsoft.com/office/drawing/2014/main" id="{695E7949-5E95-48CF-B4A6-E8746A84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04" y="1409855"/>
            <a:ext cx="2857500" cy="24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75000"/>
              </a:schemeClr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C5B3-D72E-AC34-6B6B-E8B03A64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25997"/>
            <a:ext cx="8520600" cy="8418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its important</a:t>
            </a:r>
          </a:p>
        </p:txBody>
      </p:sp>
    </p:spTree>
    <p:extLst>
      <p:ext uri="{BB962C8B-B14F-4D97-AF65-F5344CB8AC3E}">
        <p14:creationId xmlns:p14="http://schemas.microsoft.com/office/powerpoint/2010/main" val="313063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630">
              <a:srgbClr val="2D71E3"/>
            </a:gs>
            <a:gs pos="0">
              <a:schemeClr val="accent1">
                <a:lumMod val="40000"/>
                <a:lumOff val="60000"/>
              </a:schemeClr>
            </a:gs>
            <a:gs pos="89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866D-4AE0-7434-F6AE-3A4EC40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71" y="2150850"/>
            <a:ext cx="8520600" cy="8418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Pinyon are foundational species and have large impacts on biodiversity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5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630">
              <a:srgbClr val="2D71E3"/>
            </a:gs>
            <a:gs pos="0">
              <a:schemeClr val="accent1">
                <a:lumMod val="40000"/>
                <a:lumOff val="60000"/>
              </a:schemeClr>
            </a:gs>
            <a:gs pos="89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8753-3C26-F279-2F9E-41A927A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9699"/>
            <a:ext cx="8520600" cy="841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Fig 1">
            <a:extLst>
              <a:ext uri="{FF2B5EF4-FFF2-40B4-BE49-F238E27FC236}">
                <a16:creationId xmlns:a16="http://schemas.microsoft.com/office/drawing/2014/main" id="{944A96A2-F1F1-F04D-3908-A35A2EF0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"/>
            <a:ext cx="4873214" cy="51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yon Jay Conservation | Audubon Arizona">
            <a:extLst>
              <a:ext uri="{FF2B5EF4-FFF2-40B4-BE49-F238E27FC236}">
                <a16:creationId xmlns:a16="http://schemas.microsoft.com/office/drawing/2014/main" id="{BF7E3E04-6531-14E3-D65D-E9CF3C08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4" y="0"/>
            <a:ext cx="4270786" cy="54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5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1C51-8529-0D4F-DABF-B2D573AD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freezing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determinants of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distribution</a:t>
            </a:r>
            <a:b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4571-43E3-650D-0479-371A55CF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Pinyon are experiencing</a:t>
            </a:r>
            <a:r>
              <a:rPr lang="en-US" sz="3600" b="0" i="0" strike="noStrike" cap="none" dirty="0">
                <a:solidFill>
                  <a:srgbClr val="E2EE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mortality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primarily due to</a:t>
            </a:r>
            <a:r>
              <a:rPr lang="en-US" sz="3600" b="0" i="0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severe drought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C9E8-02C5-562E-4F4C-E2844DA9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67" y="479253"/>
            <a:ext cx="6583838" cy="4141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Freezing weather and winter storms: Maps show cold it will get across US">
            <a:extLst>
              <a:ext uri="{FF2B5EF4-FFF2-40B4-BE49-F238E27FC236}">
                <a16:creationId xmlns:a16="http://schemas.microsoft.com/office/drawing/2014/main" id="{59D62DD7-E25F-9CE5-EF32-86109A9D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129408"/>
            <a:ext cx="8853488" cy="48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6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DF44-8FE2-D7E2-FA05-535B0181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68" y="592288"/>
            <a:ext cx="1184863" cy="24210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U.S. Drought Monitor Update for April 20, 2021 | National Centers for  Environmental Information (NCEI)">
            <a:extLst>
              <a:ext uri="{FF2B5EF4-FFF2-40B4-BE49-F238E27FC236}">
                <a16:creationId xmlns:a16="http://schemas.microsoft.com/office/drawing/2014/main" id="{6AA52A9F-1E2A-A88A-9509-61B0ABBB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4" y="29135"/>
            <a:ext cx="6696211" cy="50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2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3FB-59BF-252A-AFC3-310DFE43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JULY : Piñon-Juniper Woodland : Pinus edulis and Juniperus monosperma –  Santa Fe Botanical Garden">
            <a:extLst>
              <a:ext uri="{FF2B5EF4-FFF2-40B4-BE49-F238E27FC236}">
                <a16:creationId xmlns:a16="http://schemas.microsoft.com/office/drawing/2014/main" id="{434CF83E-8E1F-586F-5CA7-D0934160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6688"/>
            <a:ext cx="57531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438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252</Words>
  <Application>Microsoft Office PowerPoint</Application>
  <PresentationFormat>On-screen Show (16:9)</PresentationFormat>
  <Paragraphs>37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Old Standard TT</vt:lpstr>
      <vt:lpstr>Times New Roman</vt:lpstr>
      <vt:lpstr>Simple Light</vt:lpstr>
      <vt:lpstr>How Low Water Conditions Affect Cold Tolerance In Pinyon Pine Resistant To Drought </vt:lpstr>
      <vt:lpstr>Why its important</vt:lpstr>
      <vt:lpstr>Pinyon are foundational species and have large impacts on biodiversity </vt:lpstr>
      <vt:lpstr>PowerPoint Presentation</vt:lpstr>
      <vt:lpstr>Drought and freezing are important determinants of plant distribution </vt:lpstr>
      <vt:lpstr>Pinyon are experiencing high mortality primarily due to severe drought  </vt:lpstr>
      <vt:lpstr>PowerPoint Presentation</vt:lpstr>
      <vt:lpstr>PowerPoint Presentation</vt:lpstr>
      <vt:lpstr>PowerPoint Presentation</vt:lpstr>
      <vt:lpstr>Death can occur under drought after just a single freezing event in saplings   </vt:lpstr>
      <vt:lpstr>Extent to which genetic drought resistance affects the range of cold tolerance is unknown </vt:lpstr>
      <vt:lpstr>Hypotheses </vt:lpstr>
      <vt:lpstr>PowerPoint Presentation</vt:lpstr>
      <vt:lpstr>Results </vt:lpstr>
      <vt:lpstr>Implications 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Low Water Conditions Affect Cold Tolerance In Pinyon Pine Resistant To Drought</dc:title>
  <dc:creator>Michelle A. Coe</dc:creator>
  <cp:lastModifiedBy>Coe, Michelle A - (macoe)</cp:lastModifiedBy>
  <cp:revision>5</cp:revision>
  <dcterms:modified xsi:type="dcterms:W3CDTF">2023-04-14T17:46:20Z</dcterms:modified>
</cp:coreProperties>
</file>